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72" r:id="rId2"/>
  </p:sldMasterIdLst>
  <p:notesMasterIdLst>
    <p:notesMasterId r:id="rId22"/>
  </p:notesMasterIdLst>
  <p:handoutMasterIdLst>
    <p:handoutMasterId r:id="rId23"/>
  </p:handoutMasterIdLst>
  <p:sldIdLst>
    <p:sldId id="259" r:id="rId3"/>
    <p:sldId id="261" r:id="rId4"/>
    <p:sldId id="270" r:id="rId5"/>
    <p:sldId id="262" r:id="rId6"/>
    <p:sldId id="271" r:id="rId7"/>
    <p:sldId id="263" r:id="rId8"/>
    <p:sldId id="272" r:id="rId9"/>
    <p:sldId id="264" r:id="rId10"/>
    <p:sldId id="273" r:id="rId11"/>
    <p:sldId id="265" r:id="rId12"/>
    <p:sldId id="274" r:id="rId13"/>
    <p:sldId id="266" r:id="rId14"/>
    <p:sldId id="275" r:id="rId15"/>
    <p:sldId id="267" r:id="rId16"/>
    <p:sldId id="268" r:id="rId17"/>
    <p:sldId id="277" r:id="rId18"/>
    <p:sldId id="269" r:id="rId19"/>
    <p:sldId id="278" r:id="rId20"/>
    <p:sldId id="279" r:id="rId21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굴림" panose="020B0600000101010101" pitchFamily="34" charset="-127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719" userDrawn="1">
          <p15:clr>
            <a:srgbClr val="A4A3A4"/>
          </p15:clr>
        </p15:guide>
        <p15:guide id="12" pos="5257" userDrawn="1">
          <p15:clr>
            <a:srgbClr val="A4A3A4"/>
          </p15:clr>
        </p15:guide>
        <p15:guide id="13" pos="5041" userDrawn="1">
          <p15:clr>
            <a:srgbClr val="A4A3A4"/>
          </p15:clr>
        </p15:guide>
        <p15:guide id="14" pos="4608" userDrawn="1">
          <p15:clr>
            <a:srgbClr val="A4A3A4"/>
          </p15:clr>
        </p15:guide>
        <p15:guide id="15" pos="2988" userDrawn="1">
          <p15:clr>
            <a:srgbClr val="A4A3A4"/>
          </p15:clr>
        </p15:guide>
        <p15:guide id="16" pos="395" userDrawn="1">
          <p15:clr>
            <a:srgbClr val="A4A3A4"/>
          </p15:clr>
        </p15:guide>
        <p15:guide id="17" pos="53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1446" y="17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2880"/>
        <p:guide pos="719"/>
        <p:guide pos="5257"/>
        <p:guide pos="5041"/>
        <p:guide pos="4608"/>
        <p:guide pos="2988"/>
        <p:guide pos="395"/>
        <p:guide pos="53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4/6/2014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4/6/2014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>
            <a:noAutofit/>
          </a:bodyPr>
          <a:lstStyle>
            <a:lvl1pPr>
              <a:defRPr sz="540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4" y="533400"/>
            <a:ext cx="1028968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514601"/>
            <a:ext cx="6859786" cy="2819400"/>
          </a:xfrm>
        </p:spPr>
        <p:txBody>
          <a:bodyPr anchor="b">
            <a:noAutofit/>
          </a:bodyPr>
          <a:lstStyle>
            <a:lvl1pPr algn="l">
              <a:defRPr sz="4951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487059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8" y="1828800"/>
            <a:ext cx="348477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112" y="2667000"/>
            <a:ext cx="3484771" cy="3352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112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8" y="2667000"/>
            <a:ext cx="3484771" cy="3352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 baseline="0"/>
            </a:lvl6pPr>
            <a:lvl7pPr>
              <a:defRPr sz="1050" baseline="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28856" y="457200"/>
            <a:ext cx="4973345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681" y="836610"/>
            <a:ext cx="4401697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18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67923" algn="l" defTabSz="685983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56171" indent="-128622" algn="l" defTabSz="685983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5284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06308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83853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62208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440564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18920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6" y="3733800"/>
            <a:ext cx="6935093" cy="2667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3000" dirty="0"/>
              <a:t>“repent” </a:t>
            </a:r>
            <a:r>
              <a:rPr lang="en-US" sz="3000" dirty="0" smtClean="0"/>
              <a:t>(</a:t>
            </a:r>
            <a:r>
              <a:rPr lang="en-US" sz="3000" i="1" dirty="0" err="1" smtClean="0"/>
              <a:t>metanoeo</a:t>
            </a:r>
            <a:r>
              <a:rPr lang="en-US" sz="3000" i="1" dirty="0"/>
              <a:t>)</a:t>
            </a:r>
            <a:r>
              <a:rPr lang="en-US" sz="3000" dirty="0"/>
              <a:t> literally means “to perceive afterwards”; so that repent means “to change one’s mind or purpose” (</a:t>
            </a:r>
            <a:r>
              <a:rPr lang="en-US" sz="3000" u="sng" dirty="0"/>
              <a:t>Thayer</a:t>
            </a:r>
            <a:r>
              <a:rPr lang="en-US" sz="3000" dirty="0"/>
              <a:t>).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391400" cy="2133600"/>
          </a:xfrm>
        </p:spPr>
        <p:txBody>
          <a:bodyPr/>
          <a:lstStyle/>
          <a:p>
            <a:pPr algn="r"/>
            <a:r>
              <a:rPr lang="en-US" sz="6000" dirty="0" smtClean="0"/>
              <a:t>What Repentance</a:t>
            </a:r>
            <a:r>
              <a:rPr lang="en-US" sz="6000" dirty="0"/>
              <a:t> </a:t>
            </a:r>
            <a:r>
              <a:rPr lang="en-US" sz="7200" b="1" dirty="0" smtClean="0"/>
              <a:t>Is Not!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57824" y="1295400"/>
            <a:ext cx="3487059" cy="51054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b="1" dirty="0" smtClean="0"/>
              <a:t>Not being afraid </a:t>
            </a:r>
            <a:r>
              <a:rPr lang="en-US" sz="2600" b="1" i="1" dirty="0" smtClean="0"/>
              <a:t>because of sin </a:t>
            </a:r>
            <a:r>
              <a:rPr lang="en-US" sz="2600" i="1" dirty="0" smtClean="0"/>
              <a:t>(Acts 24:25)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2108" y="1295400"/>
            <a:ext cx="3484771" cy="51054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dirty="0" smtClean="0"/>
              <a:t>Not denying and covering up sin </a:t>
            </a:r>
            <a:r>
              <a:rPr lang="en-US" sz="2600" i="1" dirty="0" smtClean="0"/>
              <a:t>(Prov. 28:13)</a:t>
            </a:r>
          </a:p>
          <a:p>
            <a:pPr marL="282575" indent="-282575"/>
            <a:r>
              <a:rPr lang="en-US" sz="2600" dirty="0" smtClean="0"/>
              <a:t>Not simply being sorry for sin            </a:t>
            </a:r>
            <a:r>
              <a:rPr lang="en-US" sz="2600" i="1" dirty="0" smtClean="0"/>
              <a:t>(2 Cor. 7:10)</a:t>
            </a:r>
          </a:p>
          <a:p>
            <a:pPr marL="282575" indent="-282575"/>
            <a:r>
              <a:rPr lang="en-US" sz="2600" dirty="0" smtClean="0"/>
              <a:t>Not merely the promise to stop sinning </a:t>
            </a:r>
            <a:r>
              <a:rPr lang="en-US" sz="2600" i="1" dirty="0" smtClean="0"/>
              <a:t>(</a:t>
            </a:r>
            <a:r>
              <a:rPr lang="en-US" sz="2600" i="1" dirty="0" err="1" smtClean="0"/>
              <a:t>Lk</a:t>
            </a:r>
            <a:r>
              <a:rPr lang="en-US" sz="2600" i="1" dirty="0" smtClean="0"/>
              <a:t>. 3:8)</a:t>
            </a:r>
          </a:p>
          <a:p>
            <a:pPr marL="282575" indent="-282575"/>
            <a:r>
              <a:rPr lang="en-US" sz="2600" dirty="0" smtClean="0"/>
              <a:t>Not confessing sin </a:t>
            </a:r>
            <a:r>
              <a:rPr lang="en-US" sz="2600" i="1" dirty="0" smtClean="0"/>
              <a:t>(1John 1:9)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108" y="182880"/>
            <a:ext cx="7202776" cy="960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Repentance is Not!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413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2106" y="1295400"/>
            <a:ext cx="6873233" cy="4953000"/>
          </a:xfrm>
        </p:spPr>
        <p:txBody>
          <a:bodyPr>
            <a:normAutofit/>
          </a:bodyPr>
          <a:lstStyle/>
          <a:p>
            <a:pPr indent="228600"/>
            <a:r>
              <a:rPr lang="en-US" sz="2800" dirty="0"/>
              <a:t>Now as he reasoned about righteousness, self-control, and the judgment to come, Felix was afraid and answered, “Go away for now; when I have a convenient time I will call for you</a:t>
            </a:r>
            <a:r>
              <a:rPr lang="en-US" sz="2800" dirty="0" smtClean="0"/>
              <a:t>.”</a:t>
            </a:r>
          </a:p>
          <a:p>
            <a:pPr indent="228600"/>
            <a:endParaRPr lang="en-US" sz="1400" dirty="0"/>
          </a:p>
          <a:p>
            <a:pPr indent="228600" algn="r"/>
            <a:r>
              <a:rPr lang="en-US" sz="2800" b="1" dirty="0" smtClean="0"/>
              <a:t>Even the demons believe, and tremble (cf. James 2:19).  Fear alone does not mean you have repented.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5553" y="381000"/>
            <a:ext cx="6859786" cy="762000"/>
          </a:xfrm>
        </p:spPr>
        <p:txBody>
          <a:bodyPr/>
          <a:lstStyle/>
          <a:p>
            <a:r>
              <a:rPr lang="en-US" sz="4000" dirty="0" smtClean="0"/>
              <a:t>Acts 24:25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73039"/>
            <a:ext cx="1584158" cy="12039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55553" y="1066800"/>
            <a:ext cx="7455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81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57824" y="1295400"/>
            <a:ext cx="3487059" cy="51054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dirty="0" smtClean="0"/>
              <a:t>Not being afraid because of sin </a:t>
            </a:r>
            <a:r>
              <a:rPr lang="en-US" sz="2600" i="1" dirty="0" smtClean="0"/>
              <a:t>(Acts 24:25)</a:t>
            </a:r>
          </a:p>
          <a:p>
            <a:pPr marL="282575" indent="-282575"/>
            <a:r>
              <a:rPr lang="en-US" sz="2600" b="1" dirty="0" smtClean="0"/>
              <a:t>Not merely reformation               </a:t>
            </a:r>
            <a:r>
              <a:rPr lang="en-US" sz="2600" i="1" dirty="0" smtClean="0"/>
              <a:t>(2 Cor. 7:10)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2108" y="1295400"/>
            <a:ext cx="3484771" cy="51054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dirty="0" smtClean="0"/>
              <a:t>Not denying and covering up sin </a:t>
            </a:r>
            <a:r>
              <a:rPr lang="en-US" sz="2600" i="1" dirty="0" smtClean="0"/>
              <a:t>(Prov. 28:13)</a:t>
            </a:r>
          </a:p>
          <a:p>
            <a:pPr marL="282575" indent="-282575"/>
            <a:r>
              <a:rPr lang="en-US" sz="2600" dirty="0" smtClean="0"/>
              <a:t>Not simply being sorry for sin            </a:t>
            </a:r>
            <a:r>
              <a:rPr lang="en-US" sz="2600" i="1" dirty="0" smtClean="0"/>
              <a:t>(2 Cor. 7:10)</a:t>
            </a:r>
          </a:p>
          <a:p>
            <a:pPr marL="282575" indent="-282575"/>
            <a:r>
              <a:rPr lang="en-US" sz="2600" dirty="0" smtClean="0"/>
              <a:t>Not merely the promise to stop sinning </a:t>
            </a:r>
            <a:r>
              <a:rPr lang="en-US" sz="2600" i="1" dirty="0" smtClean="0"/>
              <a:t>(</a:t>
            </a:r>
            <a:r>
              <a:rPr lang="en-US" sz="2600" i="1" dirty="0" err="1" smtClean="0"/>
              <a:t>Lk</a:t>
            </a:r>
            <a:r>
              <a:rPr lang="en-US" sz="2600" i="1" dirty="0" smtClean="0"/>
              <a:t>. 3:8)</a:t>
            </a:r>
          </a:p>
          <a:p>
            <a:pPr marL="282575" indent="-282575"/>
            <a:r>
              <a:rPr lang="en-US" sz="2600" dirty="0" smtClean="0"/>
              <a:t>Not confessing sin </a:t>
            </a:r>
            <a:r>
              <a:rPr lang="en-US" sz="2600" i="1" dirty="0" smtClean="0"/>
              <a:t>(1John 1:9)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108" y="182880"/>
            <a:ext cx="7202776" cy="960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Repentance is Not!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078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2106" y="1295400"/>
            <a:ext cx="6873233" cy="4953000"/>
          </a:xfrm>
        </p:spPr>
        <p:txBody>
          <a:bodyPr>
            <a:normAutofit/>
          </a:bodyPr>
          <a:lstStyle/>
          <a:p>
            <a:pPr indent="228600"/>
            <a:r>
              <a:rPr lang="en-US" sz="2800" dirty="0"/>
              <a:t>For godly sorrow produces repentance </a:t>
            </a:r>
            <a:r>
              <a:rPr lang="en-US" sz="2800" i="1" u="sng" dirty="0"/>
              <a:t>leading</a:t>
            </a:r>
            <a:r>
              <a:rPr lang="en-US" sz="2800" u="sng" dirty="0"/>
              <a:t> to salvation</a:t>
            </a:r>
            <a:r>
              <a:rPr lang="en-US" sz="2800" dirty="0"/>
              <a:t>, not to be regretted; but the sorrow of the world produces death</a:t>
            </a:r>
            <a:r>
              <a:rPr lang="en-US" sz="2800" dirty="0" smtClean="0"/>
              <a:t>.</a:t>
            </a:r>
          </a:p>
          <a:p>
            <a:pPr indent="228600"/>
            <a:endParaRPr lang="en-US" sz="2800" dirty="0"/>
          </a:p>
          <a:p>
            <a:pPr indent="228600" algn="r"/>
            <a:r>
              <a:rPr lang="en-US" sz="2800" b="1" dirty="0"/>
              <a:t>An alcoholic may reform because his liver has been </a:t>
            </a:r>
            <a:r>
              <a:rPr lang="en-US" sz="2800" b="1" dirty="0" smtClean="0"/>
              <a:t>damaged.  Changing </a:t>
            </a:r>
            <a:r>
              <a:rPr lang="en-US" sz="2800" b="1" dirty="0"/>
              <a:t>your conduct without changing your heart is not repentance. 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5553" y="381000"/>
            <a:ext cx="6859786" cy="762000"/>
          </a:xfrm>
        </p:spPr>
        <p:txBody>
          <a:bodyPr/>
          <a:lstStyle/>
          <a:p>
            <a:r>
              <a:rPr lang="en-US" sz="4000" dirty="0" smtClean="0"/>
              <a:t>2 Corinthians 7:10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85" y="5181600"/>
            <a:ext cx="1704473" cy="1295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55553" y="1066800"/>
            <a:ext cx="7455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40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57824" y="1295400"/>
            <a:ext cx="3487059" cy="54102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dirty="0" smtClean="0"/>
              <a:t>Not being afraid because of sin </a:t>
            </a:r>
            <a:r>
              <a:rPr lang="en-US" sz="2600" i="1" dirty="0" smtClean="0"/>
              <a:t>(Acts 24:25)</a:t>
            </a:r>
          </a:p>
          <a:p>
            <a:pPr marL="282575" indent="-282575"/>
            <a:r>
              <a:rPr lang="en-US" sz="2600" dirty="0" smtClean="0"/>
              <a:t>Not merely reformation               </a:t>
            </a:r>
            <a:r>
              <a:rPr lang="en-US" sz="2600" i="1" dirty="0" smtClean="0"/>
              <a:t>(2 Cor. 7:10)</a:t>
            </a:r>
          </a:p>
          <a:p>
            <a:pPr marL="290513" indent="-282575"/>
            <a:r>
              <a:rPr lang="en-US" sz="2600" b="1" dirty="0" smtClean="0"/>
              <a:t>Not the same as “going forward”  </a:t>
            </a:r>
            <a:r>
              <a:rPr lang="en-US" sz="2400" i="1" dirty="0" smtClean="0"/>
              <a:t>(Note: going forward is “reporting”, and has other purposes as well…)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2108" y="1295400"/>
            <a:ext cx="3484771" cy="52578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dirty="0" smtClean="0"/>
              <a:t>Not denying and covering up sin </a:t>
            </a:r>
            <a:r>
              <a:rPr lang="en-US" sz="2600" i="1" dirty="0" smtClean="0"/>
              <a:t>(Prov. 28:13)</a:t>
            </a:r>
          </a:p>
          <a:p>
            <a:pPr marL="282575" indent="-282575"/>
            <a:r>
              <a:rPr lang="en-US" sz="2600" dirty="0" smtClean="0"/>
              <a:t>Not simply being sorry for sin            </a:t>
            </a:r>
            <a:r>
              <a:rPr lang="en-US" sz="2600" i="1" dirty="0" smtClean="0"/>
              <a:t>(2 Cor. 7:10)</a:t>
            </a:r>
          </a:p>
          <a:p>
            <a:pPr marL="282575" indent="-282575"/>
            <a:r>
              <a:rPr lang="en-US" sz="2600" dirty="0" smtClean="0"/>
              <a:t>Not merely the promise to stop sinning </a:t>
            </a:r>
            <a:r>
              <a:rPr lang="en-US" sz="2600" i="1" dirty="0" smtClean="0"/>
              <a:t>(</a:t>
            </a:r>
            <a:r>
              <a:rPr lang="en-US" sz="2600" i="1" dirty="0" err="1" smtClean="0"/>
              <a:t>Lk</a:t>
            </a:r>
            <a:r>
              <a:rPr lang="en-US" sz="2600" i="1" dirty="0" smtClean="0"/>
              <a:t>. 3:8)</a:t>
            </a:r>
          </a:p>
          <a:p>
            <a:pPr marL="282575" indent="-282575"/>
            <a:r>
              <a:rPr lang="en-US" sz="2600" dirty="0" smtClean="0"/>
              <a:t>Not confessing sin </a:t>
            </a:r>
            <a:r>
              <a:rPr lang="en-US" sz="2600" i="1" dirty="0" smtClean="0"/>
              <a:t>(1John 1:9)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108" y="182880"/>
            <a:ext cx="7202776" cy="960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Repentance is Not!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571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57824" y="1295400"/>
            <a:ext cx="3487059" cy="51054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dirty="0" smtClean="0"/>
              <a:t>Not being afraid because of sin </a:t>
            </a:r>
            <a:r>
              <a:rPr lang="en-US" sz="2600" i="1" dirty="0" smtClean="0"/>
              <a:t>(Acts 24:25)</a:t>
            </a:r>
          </a:p>
          <a:p>
            <a:pPr marL="282575" indent="-282575"/>
            <a:r>
              <a:rPr lang="en-US" sz="2600" dirty="0" smtClean="0"/>
              <a:t>Not merely reformation               </a:t>
            </a:r>
            <a:r>
              <a:rPr lang="en-US" sz="2600" i="1" dirty="0" smtClean="0"/>
              <a:t>(2 Cor. 7:10)</a:t>
            </a:r>
          </a:p>
          <a:p>
            <a:pPr marL="282575" indent="-282575"/>
            <a:r>
              <a:rPr lang="en-US" sz="2600" dirty="0" smtClean="0"/>
              <a:t>Not the same as “going forward”</a:t>
            </a:r>
          </a:p>
          <a:p>
            <a:pPr marL="282575" indent="-282575"/>
            <a:r>
              <a:rPr lang="en-US" sz="2600" b="1" dirty="0" smtClean="0"/>
              <a:t>Not prayer              </a:t>
            </a:r>
            <a:r>
              <a:rPr lang="en-US" sz="2600" i="1" dirty="0" smtClean="0"/>
              <a:t>(Acts 8:22)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2108" y="1295400"/>
            <a:ext cx="3484771" cy="51054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dirty="0" smtClean="0"/>
              <a:t>Not denying and covering up sin </a:t>
            </a:r>
            <a:r>
              <a:rPr lang="en-US" sz="2600" i="1" dirty="0" smtClean="0"/>
              <a:t>(Prov. 28:13)</a:t>
            </a:r>
          </a:p>
          <a:p>
            <a:pPr marL="282575" indent="-282575"/>
            <a:r>
              <a:rPr lang="en-US" sz="2600" dirty="0" smtClean="0"/>
              <a:t>Not simply being sorry for sin            </a:t>
            </a:r>
            <a:r>
              <a:rPr lang="en-US" sz="2600" i="1" dirty="0" smtClean="0"/>
              <a:t>(2 Cor. 7:10)</a:t>
            </a:r>
          </a:p>
          <a:p>
            <a:pPr marL="282575" indent="-282575"/>
            <a:r>
              <a:rPr lang="en-US" sz="2600" dirty="0" smtClean="0"/>
              <a:t>Not merely the promise to stop sinning </a:t>
            </a:r>
            <a:r>
              <a:rPr lang="en-US" sz="2600" i="1" dirty="0" smtClean="0"/>
              <a:t>(</a:t>
            </a:r>
            <a:r>
              <a:rPr lang="en-US" sz="2600" i="1" dirty="0" err="1" smtClean="0"/>
              <a:t>Lk</a:t>
            </a:r>
            <a:r>
              <a:rPr lang="en-US" sz="2600" i="1" dirty="0" smtClean="0"/>
              <a:t>. 3:8)</a:t>
            </a:r>
          </a:p>
          <a:p>
            <a:pPr marL="282575" indent="-282575"/>
            <a:r>
              <a:rPr lang="en-US" sz="2600" dirty="0" smtClean="0"/>
              <a:t>Not confessing sin </a:t>
            </a:r>
            <a:r>
              <a:rPr lang="en-US" sz="2600" i="1" dirty="0" smtClean="0"/>
              <a:t>(1John 1:9)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108" y="182880"/>
            <a:ext cx="7202776" cy="960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Repentance is Not!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409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2106" y="1295400"/>
            <a:ext cx="6873233" cy="4953000"/>
          </a:xfrm>
        </p:spPr>
        <p:txBody>
          <a:bodyPr>
            <a:normAutofit/>
          </a:bodyPr>
          <a:lstStyle/>
          <a:p>
            <a:pPr indent="228600"/>
            <a:r>
              <a:rPr lang="en-US" sz="2800" i="1" dirty="0" smtClean="0"/>
              <a:t>(Peter to Simon) </a:t>
            </a:r>
            <a:r>
              <a:rPr lang="en-US" sz="2800" dirty="0" smtClean="0"/>
              <a:t>Repent </a:t>
            </a:r>
            <a:r>
              <a:rPr lang="en-US" sz="2800" dirty="0"/>
              <a:t>therefore of this your wickedness, and pray God if perhaps the thought of your heart may be forgiven you</a:t>
            </a:r>
            <a:r>
              <a:rPr lang="en-US" sz="2800" dirty="0" smtClean="0"/>
              <a:t>.</a:t>
            </a:r>
          </a:p>
          <a:p>
            <a:pPr indent="228600"/>
            <a:endParaRPr lang="en-US" sz="2800" dirty="0"/>
          </a:p>
          <a:p>
            <a:pPr indent="228600" algn="r"/>
            <a:r>
              <a:rPr lang="en-US" sz="2800" b="1" dirty="0" smtClean="0"/>
              <a:t>Praying, but continuing to commit the sin would not be repentance.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5553" y="381000"/>
            <a:ext cx="6859786" cy="762000"/>
          </a:xfrm>
        </p:spPr>
        <p:txBody>
          <a:bodyPr/>
          <a:lstStyle/>
          <a:p>
            <a:r>
              <a:rPr lang="en-US" sz="4000" dirty="0" smtClean="0"/>
              <a:t>Acts 8:22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85" y="5181600"/>
            <a:ext cx="1704473" cy="1295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55553" y="1066800"/>
            <a:ext cx="7455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63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57824" y="1295400"/>
            <a:ext cx="3487059" cy="51054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dirty="0" smtClean="0"/>
              <a:t>Not being afraid because of sin </a:t>
            </a:r>
            <a:r>
              <a:rPr lang="en-US" sz="2600" i="1" dirty="0" smtClean="0"/>
              <a:t>(Acts 24:25)</a:t>
            </a:r>
          </a:p>
          <a:p>
            <a:pPr marL="282575" indent="-282575"/>
            <a:r>
              <a:rPr lang="en-US" sz="2600" dirty="0" smtClean="0"/>
              <a:t>Not merely reformation               </a:t>
            </a:r>
            <a:r>
              <a:rPr lang="en-US" sz="2600" i="1" dirty="0" smtClean="0"/>
              <a:t>(2 Cor. 7:10)</a:t>
            </a:r>
          </a:p>
          <a:p>
            <a:pPr marL="282575" indent="-282575"/>
            <a:r>
              <a:rPr lang="en-US" sz="2600" dirty="0" smtClean="0"/>
              <a:t>Not the same as “going forward”</a:t>
            </a:r>
          </a:p>
          <a:p>
            <a:pPr marL="282575" indent="-282575"/>
            <a:r>
              <a:rPr lang="en-US" sz="2600" dirty="0" smtClean="0"/>
              <a:t>Not prayer              </a:t>
            </a:r>
            <a:r>
              <a:rPr lang="en-US" sz="2600" i="1" dirty="0" smtClean="0"/>
              <a:t>(Acts 8:22)</a:t>
            </a:r>
          </a:p>
          <a:p>
            <a:pPr marL="282575" indent="-282575"/>
            <a:r>
              <a:rPr lang="en-US" sz="2600" b="1" dirty="0" smtClean="0"/>
              <a:t>Not Baptism      </a:t>
            </a:r>
            <a:r>
              <a:rPr lang="en-US" sz="2600" i="1" dirty="0" smtClean="0"/>
              <a:t>(Acts 2:38)</a:t>
            </a:r>
            <a:endParaRPr lang="en-US" sz="2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2108" y="1295400"/>
            <a:ext cx="3484771" cy="51054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dirty="0" smtClean="0"/>
              <a:t>Not denying and covering up sin </a:t>
            </a:r>
            <a:r>
              <a:rPr lang="en-US" sz="2600" i="1" dirty="0" smtClean="0"/>
              <a:t>(Prov. 28:13)</a:t>
            </a:r>
          </a:p>
          <a:p>
            <a:pPr marL="282575" indent="-282575"/>
            <a:r>
              <a:rPr lang="en-US" sz="2600" dirty="0" smtClean="0"/>
              <a:t>Not simply being sorry for sin            </a:t>
            </a:r>
            <a:r>
              <a:rPr lang="en-US" sz="2600" i="1" dirty="0" smtClean="0"/>
              <a:t>(2 Cor. 7:10)</a:t>
            </a:r>
          </a:p>
          <a:p>
            <a:pPr marL="282575" indent="-282575"/>
            <a:r>
              <a:rPr lang="en-US" sz="2600" dirty="0" smtClean="0"/>
              <a:t>Not merely the promise to stop sinning </a:t>
            </a:r>
            <a:r>
              <a:rPr lang="en-US" sz="2600" i="1" dirty="0" smtClean="0"/>
              <a:t>(</a:t>
            </a:r>
            <a:r>
              <a:rPr lang="en-US" sz="2600" i="1" dirty="0" err="1" smtClean="0"/>
              <a:t>Lk</a:t>
            </a:r>
            <a:r>
              <a:rPr lang="en-US" sz="2600" i="1" dirty="0" smtClean="0"/>
              <a:t>. 3:8)</a:t>
            </a:r>
          </a:p>
          <a:p>
            <a:pPr marL="282575" indent="-282575"/>
            <a:r>
              <a:rPr lang="en-US" sz="2600" dirty="0" smtClean="0"/>
              <a:t>Not confessing sin </a:t>
            </a:r>
            <a:r>
              <a:rPr lang="en-US" sz="2600" i="1" dirty="0" smtClean="0"/>
              <a:t>(1John 1:9)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108" y="182880"/>
            <a:ext cx="7202776" cy="960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Repentance is Not!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790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2106" y="1295400"/>
            <a:ext cx="6873233" cy="4953000"/>
          </a:xfrm>
        </p:spPr>
        <p:txBody>
          <a:bodyPr>
            <a:normAutofit/>
          </a:bodyPr>
          <a:lstStyle/>
          <a:p>
            <a:pPr indent="228600"/>
            <a:r>
              <a:rPr lang="en-US" sz="2800" dirty="0"/>
              <a:t>Then Peter said to them, “Repent, and let every one of you be baptized in the name of Jesus Christ for the remission of sins; and you shall receive the gift of the Holy Spirit</a:t>
            </a:r>
            <a:r>
              <a:rPr lang="en-US" sz="2800" dirty="0" smtClean="0"/>
              <a:t>.”</a:t>
            </a:r>
          </a:p>
          <a:p>
            <a:pPr indent="228600"/>
            <a:endParaRPr lang="en-US" sz="2800" dirty="0"/>
          </a:p>
          <a:p>
            <a:pPr indent="228600" algn="r"/>
            <a:r>
              <a:rPr lang="en-US" sz="2800" b="1" dirty="0" smtClean="0"/>
              <a:t>Both are necessary.  </a:t>
            </a:r>
            <a:r>
              <a:rPr lang="en-US" sz="2800" b="1" smtClean="0"/>
              <a:t>Baptism without </a:t>
            </a:r>
            <a:r>
              <a:rPr lang="en-US" sz="2800" b="1" dirty="0" smtClean="0"/>
              <a:t>repentance is simply getting wet.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5553" y="381000"/>
            <a:ext cx="6859786" cy="762000"/>
          </a:xfrm>
        </p:spPr>
        <p:txBody>
          <a:bodyPr/>
          <a:lstStyle/>
          <a:p>
            <a:r>
              <a:rPr lang="en-US" sz="4000" dirty="0" smtClean="0"/>
              <a:t>Acts 2:38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85" y="5181600"/>
            <a:ext cx="1704473" cy="1295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55553" y="1066800"/>
            <a:ext cx="7455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4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6" y="3733800"/>
            <a:ext cx="6935093" cy="2667000"/>
          </a:xfrm>
        </p:spPr>
        <p:txBody>
          <a:bodyPr>
            <a:normAutofit/>
          </a:bodyPr>
          <a:lstStyle/>
          <a:p>
            <a:pPr algn="r">
              <a:lnSpc>
                <a:spcPts val="4000"/>
              </a:lnSpc>
            </a:pPr>
            <a:r>
              <a:rPr lang="en-US" sz="3200" dirty="0"/>
              <a:t>Repentance – </a:t>
            </a:r>
            <a:endParaRPr lang="en-US" sz="3200" dirty="0" smtClean="0"/>
          </a:p>
          <a:p>
            <a:pPr algn="r">
              <a:lnSpc>
                <a:spcPts val="4000"/>
              </a:lnSpc>
            </a:pPr>
            <a:r>
              <a:rPr lang="en-US" sz="3200" dirty="0" smtClean="0"/>
              <a:t>changing </a:t>
            </a:r>
            <a:r>
              <a:rPr lang="en-US" sz="3200" dirty="0"/>
              <a:t>our mind about our sin – is not easy, but it is </a:t>
            </a:r>
            <a:r>
              <a:rPr lang="en-US" sz="3200" dirty="0" smtClean="0"/>
              <a:t>possible.</a:t>
            </a:r>
          </a:p>
          <a:p>
            <a:pPr algn="r">
              <a:lnSpc>
                <a:spcPts val="4000"/>
              </a:lnSpc>
            </a:pPr>
            <a:r>
              <a:rPr lang="en-US" sz="3200" dirty="0" smtClean="0"/>
              <a:t>And it is necessary to please God.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7391400" cy="2133600"/>
          </a:xfrm>
        </p:spPr>
        <p:txBody>
          <a:bodyPr/>
          <a:lstStyle/>
          <a:p>
            <a:r>
              <a:rPr lang="en-US" sz="6000" dirty="0" smtClean="0"/>
              <a:t>Conclusion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0694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57824" y="1295400"/>
            <a:ext cx="3487059" cy="5105400"/>
          </a:xfrm>
        </p:spPr>
        <p:txBody>
          <a:bodyPr>
            <a:normAutofit/>
          </a:bodyPr>
          <a:lstStyle/>
          <a:p>
            <a:pPr marL="282575" indent="-282575"/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2108" y="1295400"/>
            <a:ext cx="3484771" cy="51054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b="1" dirty="0" smtClean="0"/>
              <a:t>Not denying and covering up sin </a:t>
            </a:r>
            <a:r>
              <a:rPr lang="en-US" sz="2600" i="1" dirty="0" smtClean="0"/>
              <a:t>(Prov. 28:13)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108" y="182880"/>
            <a:ext cx="7202776" cy="960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Repentance is Not!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827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2106" y="1295400"/>
            <a:ext cx="6873233" cy="4953000"/>
          </a:xfrm>
        </p:spPr>
        <p:txBody>
          <a:bodyPr>
            <a:normAutofit/>
          </a:bodyPr>
          <a:lstStyle/>
          <a:p>
            <a:pPr indent="228600"/>
            <a:r>
              <a:rPr lang="en-US" sz="2800" dirty="0"/>
              <a:t>He who covers his sins will not prosper</a:t>
            </a:r>
            <a:r>
              <a:rPr lang="en-US" sz="2800" dirty="0" smtClean="0"/>
              <a:t>, But </a:t>
            </a:r>
            <a:r>
              <a:rPr lang="en-US" sz="2800" dirty="0"/>
              <a:t>whoever confesses and forsakes </a:t>
            </a:r>
            <a:r>
              <a:rPr lang="en-US" sz="2800" i="1" dirty="0"/>
              <a:t>them</a:t>
            </a:r>
            <a:r>
              <a:rPr lang="en-US" sz="2800" dirty="0"/>
              <a:t> will have mercy</a:t>
            </a:r>
            <a:r>
              <a:rPr lang="en-US" sz="2800" dirty="0" smtClean="0"/>
              <a:t>.</a:t>
            </a:r>
          </a:p>
          <a:p>
            <a:pPr indent="228600"/>
            <a:endParaRPr lang="en-US" sz="2800" dirty="0"/>
          </a:p>
          <a:p>
            <a:pPr indent="228600" algn="r"/>
            <a:r>
              <a:rPr lang="en-US" sz="2800" b="1" dirty="0" smtClean="0"/>
              <a:t>Sin is never truly covered unless it is forgiven by God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5553" y="381000"/>
            <a:ext cx="6859786" cy="762000"/>
          </a:xfrm>
        </p:spPr>
        <p:txBody>
          <a:bodyPr/>
          <a:lstStyle/>
          <a:p>
            <a:r>
              <a:rPr lang="en-US" sz="4000" dirty="0" smtClean="0"/>
              <a:t>Proverbs 28:13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85" y="5181600"/>
            <a:ext cx="1704473" cy="1295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55553" y="1066800"/>
            <a:ext cx="7455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09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57824" y="1295400"/>
            <a:ext cx="3487059" cy="5105400"/>
          </a:xfrm>
        </p:spPr>
        <p:txBody>
          <a:bodyPr>
            <a:normAutofit/>
          </a:bodyPr>
          <a:lstStyle/>
          <a:p>
            <a:pPr marL="282575" indent="-282575"/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2108" y="1295400"/>
            <a:ext cx="3484771" cy="51054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dirty="0" smtClean="0"/>
              <a:t>Not denying and covering up sin </a:t>
            </a:r>
            <a:r>
              <a:rPr lang="en-US" sz="2600" i="1" dirty="0" smtClean="0"/>
              <a:t>(Prov. 28:13)</a:t>
            </a:r>
          </a:p>
          <a:p>
            <a:pPr marL="282575" indent="-282575"/>
            <a:r>
              <a:rPr lang="en-US" sz="2600" b="1" dirty="0" smtClean="0"/>
              <a:t>Not simply being sorry for sin            </a:t>
            </a:r>
            <a:r>
              <a:rPr lang="en-US" sz="2600" i="1" dirty="0" smtClean="0"/>
              <a:t>(2 Cor. 7:10)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108" y="182880"/>
            <a:ext cx="7202776" cy="960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Repentance is Not!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350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2106" y="1295400"/>
            <a:ext cx="6873233" cy="4953000"/>
          </a:xfrm>
        </p:spPr>
        <p:txBody>
          <a:bodyPr>
            <a:normAutofit/>
          </a:bodyPr>
          <a:lstStyle/>
          <a:p>
            <a:pPr indent="228600"/>
            <a:r>
              <a:rPr lang="en-US" sz="2800" dirty="0"/>
              <a:t>For godly sorrow produces repentance </a:t>
            </a:r>
            <a:r>
              <a:rPr lang="en-US" sz="2800" i="1" dirty="0"/>
              <a:t>leading</a:t>
            </a:r>
            <a:r>
              <a:rPr lang="en-US" sz="2800" dirty="0"/>
              <a:t> to salvation, not to be regretted; but the sorrow of the world produces death</a:t>
            </a:r>
            <a:r>
              <a:rPr lang="en-US" sz="2800" dirty="0" smtClean="0"/>
              <a:t>.</a:t>
            </a:r>
          </a:p>
          <a:p>
            <a:pPr indent="228600"/>
            <a:endParaRPr lang="en-US" sz="2800" dirty="0"/>
          </a:p>
          <a:p>
            <a:r>
              <a:rPr lang="en-US" sz="2800" b="1" dirty="0" smtClean="0"/>
              <a:t>Sorrow by itself is not a sure indicator of  repentance (which requires a change of action and purpose).  </a:t>
            </a:r>
          </a:p>
          <a:p>
            <a:pPr indent="228600" algn="r"/>
            <a:endParaRPr lang="en-US" sz="800" b="1" dirty="0" smtClean="0"/>
          </a:p>
          <a:p>
            <a:r>
              <a:rPr lang="en-US" sz="2800" b="1" dirty="0" smtClean="0"/>
              <a:t>Examples: </a:t>
            </a:r>
          </a:p>
          <a:p>
            <a:pPr indent="228600"/>
            <a:r>
              <a:rPr lang="en-US" sz="800" b="1" dirty="0" smtClean="0"/>
              <a:t> </a:t>
            </a:r>
          </a:p>
          <a:p>
            <a:pPr indent="228600"/>
            <a:r>
              <a:rPr lang="en-US" sz="2800" b="1" dirty="0" smtClean="0"/>
              <a:t>Judas/betrayal   &amp;   Herod/John             </a:t>
            </a:r>
            <a:br>
              <a:rPr lang="en-US" sz="2800" b="1" dirty="0" smtClean="0"/>
            </a:br>
            <a:r>
              <a:rPr lang="en-US" sz="2800" b="1" dirty="0" smtClean="0"/>
              <a:t>                                     the Baptist)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5553" y="381000"/>
            <a:ext cx="6859786" cy="762000"/>
          </a:xfrm>
        </p:spPr>
        <p:txBody>
          <a:bodyPr/>
          <a:lstStyle/>
          <a:p>
            <a:r>
              <a:rPr lang="en-US" sz="4000" dirty="0" smtClean="0"/>
              <a:t>2 Corinthians 7:10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85" y="5181600"/>
            <a:ext cx="1704473" cy="1295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55553" y="1066800"/>
            <a:ext cx="7455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34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57824" y="1295400"/>
            <a:ext cx="3487059" cy="5105400"/>
          </a:xfrm>
        </p:spPr>
        <p:txBody>
          <a:bodyPr>
            <a:normAutofit/>
          </a:bodyPr>
          <a:lstStyle/>
          <a:p>
            <a:pPr marL="282575" indent="-282575"/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2108" y="1295400"/>
            <a:ext cx="3484771" cy="51054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dirty="0" smtClean="0"/>
              <a:t>Not denying and covering up sin </a:t>
            </a:r>
            <a:r>
              <a:rPr lang="en-US" sz="2600" i="1" dirty="0" smtClean="0"/>
              <a:t>(Prov. 28:13)</a:t>
            </a:r>
          </a:p>
          <a:p>
            <a:pPr marL="282575" indent="-282575"/>
            <a:r>
              <a:rPr lang="en-US" sz="2600" dirty="0" smtClean="0"/>
              <a:t>Not simply being sorry for sin            </a:t>
            </a:r>
            <a:r>
              <a:rPr lang="en-US" sz="2600" i="1" dirty="0" smtClean="0"/>
              <a:t>(2 Cor. 7:10)</a:t>
            </a:r>
          </a:p>
          <a:p>
            <a:pPr marL="282575" indent="-282575"/>
            <a:r>
              <a:rPr lang="en-US" sz="2600" b="1" dirty="0" smtClean="0"/>
              <a:t>Not merely the promise to stop sinning </a:t>
            </a:r>
            <a:r>
              <a:rPr lang="en-US" sz="2600" i="1" dirty="0" smtClean="0"/>
              <a:t>(</a:t>
            </a:r>
            <a:r>
              <a:rPr lang="en-US" sz="2600" i="1" dirty="0" err="1" smtClean="0"/>
              <a:t>Lk</a:t>
            </a:r>
            <a:r>
              <a:rPr lang="en-US" sz="2600" i="1" dirty="0" smtClean="0"/>
              <a:t>. 3:8)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108" y="182880"/>
            <a:ext cx="7202776" cy="960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Repentance is Not!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8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2106" y="1295400"/>
            <a:ext cx="6873233" cy="4953000"/>
          </a:xfrm>
        </p:spPr>
        <p:txBody>
          <a:bodyPr>
            <a:normAutofit/>
          </a:bodyPr>
          <a:lstStyle/>
          <a:p>
            <a:pPr indent="228600"/>
            <a:r>
              <a:rPr lang="en-US" sz="2800" dirty="0"/>
              <a:t>Therefore </a:t>
            </a:r>
            <a:r>
              <a:rPr lang="en-US" sz="2800" u="sng" dirty="0"/>
              <a:t>bear fruits worthy of repentance</a:t>
            </a:r>
            <a:r>
              <a:rPr lang="en-US" sz="2800" dirty="0"/>
              <a:t>, and do not begin to say to yourselves, ‘We have Abraham as </a:t>
            </a:r>
            <a:r>
              <a:rPr lang="en-US" sz="2800" i="1" dirty="0"/>
              <a:t>our</a:t>
            </a:r>
            <a:r>
              <a:rPr lang="en-US" sz="2800" dirty="0"/>
              <a:t> father.’ For I say to you that God is able to raise up children to Abraham from these stones</a:t>
            </a:r>
            <a:r>
              <a:rPr lang="en-US" sz="2800" dirty="0" smtClean="0"/>
              <a:t>.</a:t>
            </a:r>
          </a:p>
          <a:p>
            <a:pPr indent="228600"/>
            <a:endParaRPr lang="en-US" sz="2800" dirty="0"/>
          </a:p>
          <a:p>
            <a:pPr indent="228600"/>
            <a:r>
              <a:rPr lang="en-US" sz="2800" b="1" dirty="0" smtClean="0"/>
              <a:t>Q: “What shall we do?”</a:t>
            </a:r>
          </a:p>
          <a:p>
            <a:pPr indent="228600"/>
            <a:endParaRPr lang="en-US" sz="800" b="1" dirty="0" smtClean="0"/>
          </a:p>
          <a:p>
            <a:pPr indent="228600"/>
            <a:r>
              <a:rPr lang="en-US" sz="2800" b="1" dirty="0" smtClean="0"/>
              <a:t>A: Not just a promise not to sin, but </a:t>
            </a:r>
            <a:br>
              <a:rPr lang="en-US" sz="2800" b="1" dirty="0" smtClean="0"/>
            </a:br>
            <a:r>
              <a:rPr lang="en-US" sz="2800" b="1" dirty="0" smtClean="0"/>
              <a:t>       specific instructions as to how </a:t>
            </a:r>
          </a:p>
          <a:p>
            <a:pPr indent="228600"/>
            <a:r>
              <a:rPr lang="en-US" sz="2800" b="1" dirty="0"/>
              <a:t> </a:t>
            </a:r>
            <a:r>
              <a:rPr lang="en-US" sz="2800" b="1" dirty="0" smtClean="0"/>
              <a:t>    to change their lives</a:t>
            </a:r>
          </a:p>
          <a:p>
            <a:pPr indent="228600"/>
            <a:r>
              <a:rPr lang="en-US" sz="2800" b="1" dirty="0" smtClean="0"/>
              <a:t>     (vs. 10-14)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5553" y="381000"/>
            <a:ext cx="6859786" cy="762000"/>
          </a:xfrm>
        </p:spPr>
        <p:txBody>
          <a:bodyPr/>
          <a:lstStyle/>
          <a:p>
            <a:r>
              <a:rPr lang="en-US" sz="4000" dirty="0" smtClean="0"/>
              <a:t>Luke 3:8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85" y="5181600"/>
            <a:ext cx="1704473" cy="1295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55553" y="1066800"/>
            <a:ext cx="7455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55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57824" y="1295400"/>
            <a:ext cx="3487059" cy="5105400"/>
          </a:xfrm>
        </p:spPr>
        <p:txBody>
          <a:bodyPr>
            <a:normAutofit/>
          </a:bodyPr>
          <a:lstStyle/>
          <a:p>
            <a:pPr marL="282575" indent="-282575"/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2108" y="1295400"/>
            <a:ext cx="3484771" cy="5105400"/>
          </a:xfrm>
        </p:spPr>
        <p:txBody>
          <a:bodyPr>
            <a:normAutofit/>
          </a:bodyPr>
          <a:lstStyle/>
          <a:p>
            <a:pPr marL="282575" indent="-282575"/>
            <a:r>
              <a:rPr lang="en-US" sz="2600" dirty="0" smtClean="0"/>
              <a:t>Not denying and covering up sin </a:t>
            </a:r>
            <a:r>
              <a:rPr lang="en-US" sz="2600" i="1" dirty="0" smtClean="0"/>
              <a:t>(Prov. 28:13)</a:t>
            </a:r>
          </a:p>
          <a:p>
            <a:pPr marL="282575" indent="-282575"/>
            <a:r>
              <a:rPr lang="en-US" sz="2600" dirty="0" smtClean="0"/>
              <a:t>Not simply being sorry for sin            </a:t>
            </a:r>
            <a:r>
              <a:rPr lang="en-US" sz="2600" i="1" dirty="0" smtClean="0"/>
              <a:t>(2 Cor. 7:10)</a:t>
            </a:r>
          </a:p>
          <a:p>
            <a:pPr marL="282575" indent="-282575"/>
            <a:r>
              <a:rPr lang="en-US" sz="2600" dirty="0" smtClean="0"/>
              <a:t>Not merely the promise to stop sinning </a:t>
            </a:r>
            <a:r>
              <a:rPr lang="en-US" sz="2600" i="1" dirty="0" smtClean="0"/>
              <a:t>(</a:t>
            </a:r>
            <a:r>
              <a:rPr lang="en-US" sz="2600" i="1" dirty="0" err="1" smtClean="0"/>
              <a:t>Lk</a:t>
            </a:r>
            <a:r>
              <a:rPr lang="en-US" sz="2600" i="1" dirty="0" smtClean="0"/>
              <a:t>. 3:8)</a:t>
            </a:r>
          </a:p>
          <a:p>
            <a:pPr marL="282575" indent="-282575"/>
            <a:r>
              <a:rPr lang="en-US" sz="2600" b="1" dirty="0" smtClean="0"/>
              <a:t>Not confessing sin </a:t>
            </a:r>
            <a:r>
              <a:rPr lang="en-US" sz="2600" i="1" dirty="0" smtClean="0"/>
              <a:t>(1John 1:9)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108" y="182880"/>
            <a:ext cx="7202776" cy="9601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Repentance is Not!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684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2106" y="1295400"/>
            <a:ext cx="6873233" cy="4953000"/>
          </a:xfrm>
        </p:spPr>
        <p:txBody>
          <a:bodyPr>
            <a:normAutofit/>
          </a:bodyPr>
          <a:lstStyle/>
          <a:p>
            <a:pPr indent="228600"/>
            <a:r>
              <a:rPr lang="en-US" sz="2800" dirty="0"/>
              <a:t>If we confess our sins, He is faithful and just to forgive us </a:t>
            </a:r>
            <a:r>
              <a:rPr lang="en-US" sz="2800" i="1" dirty="0"/>
              <a:t>our</a:t>
            </a:r>
            <a:r>
              <a:rPr lang="en-US" sz="2800" dirty="0"/>
              <a:t> sins and to cleanse us from all unrighteousness</a:t>
            </a:r>
            <a:r>
              <a:rPr lang="en-US" sz="2800" dirty="0" smtClean="0"/>
              <a:t>.</a:t>
            </a:r>
          </a:p>
          <a:p>
            <a:pPr indent="228600"/>
            <a:endParaRPr lang="en-US" sz="2800" dirty="0"/>
          </a:p>
          <a:p>
            <a:pPr indent="228600" algn="r"/>
            <a:r>
              <a:rPr lang="en-US" sz="2800" b="1" dirty="0" smtClean="0"/>
              <a:t>Some confess (acknowledge) their sin, but do not repent, or cease their sinning. Confession is necessary, but there must also be a change of heart!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5553" y="381000"/>
            <a:ext cx="6859786" cy="762000"/>
          </a:xfrm>
        </p:spPr>
        <p:txBody>
          <a:bodyPr/>
          <a:lstStyle/>
          <a:p>
            <a:r>
              <a:rPr lang="en-US" sz="4000" dirty="0" smtClean="0"/>
              <a:t>1 John 1:9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85" y="5181600"/>
            <a:ext cx="1704473" cy="129539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55553" y="1066800"/>
            <a:ext cx="7455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66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template" id="{937EFE6A-8CE5-4A5C-8AD7-E2948927A036}" vid="{D6F8E6E7-0932-4929-AF45-A0C96E4D3BC0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A80C33-DBF0-414D-A0CF-0F4E51886A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</Template>
  <TotalTime>0</TotalTime>
  <Words>986</Words>
  <Application>Microsoft Office PowerPoint</Application>
  <PresentationFormat>On-screen Show (4:3)</PresentationFormat>
  <Paragraphs>102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굴림</vt:lpstr>
      <vt:lpstr>Vertical and Horizontal design template</vt:lpstr>
      <vt:lpstr>What Repentance Is Not!</vt:lpstr>
      <vt:lpstr>What Repentance is Not!</vt:lpstr>
      <vt:lpstr>Proverbs 28:13</vt:lpstr>
      <vt:lpstr>What Repentance is Not!</vt:lpstr>
      <vt:lpstr>2 Corinthians 7:10</vt:lpstr>
      <vt:lpstr>What Repentance is Not!</vt:lpstr>
      <vt:lpstr>Luke 3:8</vt:lpstr>
      <vt:lpstr>What Repentance is Not!</vt:lpstr>
      <vt:lpstr>1 John 1:9</vt:lpstr>
      <vt:lpstr>What Repentance is Not!</vt:lpstr>
      <vt:lpstr>Acts 24:25</vt:lpstr>
      <vt:lpstr>What Repentance is Not!</vt:lpstr>
      <vt:lpstr>2 Corinthians 7:10</vt:lpstr>
      <vt:lpstr>What Repentance is Not!</vt:lpstr>
      <vt:lpstr>What Repentance is Not!</vt:lpstr>
      <vt:lpstr>Acts 8:22</vt:lpstr>
      <vt:lpstr>What Repentance is Not!</vt:lpstr>
      <vt:lpstr>Acts 2:38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2014-04-06T19:46:19Z</dcterms:created>
  <dcterms:modified xsi:type="dcterms:W3CDTF">2014-04-06T21:11:57Z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TC034606069991</vt:lpwstr>
  </property>
</Properties>
</file>